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Platypi Medium" panose="020B0604020202020204" charset="0"/>
      <p:regular r:id="rId12"/>
    </p:embeddedFont>
    <p:embeddedFont>
      <p:font typeface="Source Serif Pro" panose="02040603050405020204" pitchFamily="18" charset="0"/>
      <p:regular r:id="rId13"/>
      <p:bold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5" d="100"/>
          <a:sy n="75" d="100"/>
        </p:scale>
        <p:origin x="370"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448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20854"/>
            <a:ext cx="6912173" cy="620078"/>
          </a:xfrm>
          <a:prstGeom prst="rect">
            <a:avLst/>
          </a:prstGeom>
          <a:noFill/>
          <a:ln/>
        </p:spPr>
        <p:txBody>
          <a:bodyPr wrap="none" lIns="0" tIns="0" rIns="0" bIns="0" rtlCol="0" anchor="t"/>
          <a:lstStyle/>
          <a:p>
            <a:pPr marL="0" indent="0" algn="l">
              <a:lnSpc>
                <a:spcPts val="4850"/>
              </a:lnSpc>
              <a:buNone/>
            </a:pPr>
            <a:r>
              <a:rPr lang="en-US" sz="3900" dirty="0">
                <a:solidFill>
                  <a:srgbClr val="201B18"/>
                </a:solidFill>
                <a:latin typeface="Platypi Medium" pitchFamily="34" charset="0"/>
                <a:ea typeface="Platypi Medium" pitchFamily="34" charset="-122"/>
                <a:cs typeface="Platypi Medium" pitchFamily="34" charset="-120"/>
              </a:rPr>
              <a:t>Analysis of Retail Sales Data</a:t>
            </a:r>
            <a:endParaRPr lang="en-US" sz="3900" dirty="0"/>
          </a:p>
        </p:txBody>
      </p:sp>
      <p:sp>
        <p:nvSpPr>
          <p:cNvPr id="4" name="Text 1"/>
          <p:cNvSpPr/>
          <p:nvPr/>
        </p:nvSpPr>
        <p:spPr>
          <a:xfrm>
            <a:off x="6280190" y="3938588"/>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This presentation outlines a comprehensive analysis of retail sales data, covering everything from initial exploration and cleaning to feature engineering and interactive dashboard deployment. Our goal is to transform raw transaction records into actionable insights for data-driven business decisions.</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37830" y="507206"/>
            <a:ext cx="7847528" cy="576382"/>
          </a:xfrm>
          <a:prstGeom prst="rect">
            <a:avLst/>
          </a:prstGeom>
          <a:noFill/>
          <a:ln/>
        </p:spPr>
        <p:txBody>
          <a:bodyPr wrap="none" lIns="0" tIns="0" rIns="0" bIns="0" rtlCol="0" anchor="t"/>
          <a:lstStyle/>
          <a:p>
            <a:pPr marL="0" indent="0" algn="l">
              <a:lnSpc>
                <a:spcPts val="4500"/>
              </a:lnSpc>
              <a:buNone/>
            </a:pPr>
            <a:r>
              <a:rPr lang="en-US" sz="3600" dirty="0">
                <a:solidFill>
                  <a:srgbClr val="201B18"/>
                </a:solidFill>
                <a:latin typeface="Platypi Medium" pitchFamily="34" charset="0"/>
                <a:ea typeface="Platypi Medium" pitchFamily="34" charset="-122"/>
                <a:cs typeface="Platypi Medium" pitchFamily="34" charset="-120"/>
              </a:rPr>
              <a:t>Introduction and Data Exploration</a:t>
            </a:r>
            <a:endParaRPr lang="en-US" sz="3600" dirty="0"/>
          </a:p>
        </p:txBody>
      </p:sp>
      <p:sp>
        <p:nvSpPr>
          <p:cNvPr id="3" name="Shape 1"/>
          <p:cNvSpPr/>
          <p:nvPr/>
        </p:nvSpPr>
        <p:spPr>
          <a:xfrm>
            <a:off x="737830" y="1452443"/>
            <a:ext cx="6485096" cy="1357789"/>
          </a:xfrm>
          <a:prstGeom prst="roundRect">
            <a:avLst>
              <a:gd name="adj" fmla="val 2038"/>
            </a:avLst>
          </a:prstGeom>
          <a:solidFill>
            <a:srgbClr val="F9F7F7"/>
          </a:solidFill>
          <a:ln/>
        </p:spPr>
        <p:txBody>
          <a:bodyPr/>
          <a:lstStyle/>
          <a:p>
            <a:endParaRPr lang="en-GB"/>
          </a:p>
        </p:txBody>
      </p:sp>
      <p:sp>
        <p:nvSpPr>
          <p:cNvPr id="4" name="Text 2"/>
          <p:cNvSpPr/>
          <p:nvPr/>
        </p:nvSpPr>
        <p:spPr>
          <a:xfrm>
            <a:off x="922258" y="1636871"/>
            <a:ext cx="2305764" cy="288250"/>
          </a:xfrm>
          <a:prstGeom prst="rect">
            <a:avLst/>
          </a:prstGeom>
          <a:noFill/>
          <a:ln/>
        </p:spPr>
        <p:txBody>
          <a:bodyPr wrap="none" lIns="0" tIns="0" rIns="0" bIns="0" rtlCol="0" anchor="t"/>
          <a:lstStyle/>
          <a:p>
            <a:pPr marL="0" indent="0" algn="l">
              <a:lnSpc>
                <a:spcPts val="2250"/>
              </a:lnSpc>
              <a:buNone/>
            </a:pPr>
            <a:r>
              <a:rPr lang="en-US" sz="1800" dirty="0">
                <a:solidFill>
                  <a:srgbClr val="504C49"/>
                </a:solidFill>
                <a:latin typeface="Platypi Medium" pitchFamily="34" charset="0"/>
                <a:ea typeface="Platypi Medium" pitchFamily="34" charset="-122"/>
                <a:cs typeface="Platypi Medium" pitchFamily="34" charset="-120"/>
              </a:rPr>
              <a:t>Dataset Overview</a:t>
            </a:r>
            <a:endParaRPr lang="en-US" sz="1800" dirty="0"/>
          </a:p>
        </p:txBody>
      </p:sp>
      <p:sp>
        <p:nvSpPr>
          <p:cNvPr id="5" name="Text 3"/>
          <p:cNvSpPr/>
          <p:nvPr/>
        </p:nvSpPr>
        <p:spPr>
          <a:xfrm>
            <a:off x="922258" y="2035731"/>
            <a:ext cx="6116241" cy="590074"/>
          </a:xfrm>
          <a:prstGeom prst="rect">
            <a:avLst/>
          </a:prstGeom>
          <a:noFill/>
          <a:ln/>
        </p:spPr>
        <p:txBody>
          <a:bodyPr wrap="square" lIns="0" tIns="0" rIns="0" bIns="0" rtlCol="0" anchor="t"/>
          <a:lstStyle/>
          <a:p>
            <a:pPr marL="0" indent="0" algn="l">
              <a:lnSpc>
                <a:spcPts val="2300"/>
              </a:lnSpc>
              <a:buNone/>
            </a:pPr>
            <a:r>
              <a:rPr lang="en-US" sz="1450" dirty="0">
                <a:solidFill>
                  <a:srgbClr val="504C49"/>
                </a:solidFill>
                <a:latin typeface="Source Serif Pro" pitchFamily="34" charset="0"/>
                <a:ea typeface="Source Serif Pro" pitchFamily="34" charset="-122"/>
                <a:cs typeface="Source Serif Pro" pitchFamily="34" charset="-120"/>
              </a:rPr>
              <a:t>The retail sales dataset includes customer ID, items, category, transaction dates, payment methods, discounts, total spending, and location.</a:t>
            </a:r>
            <a:endParaRPr lang="en-US" sz="1450" dirty="0"/>
          </a:p>
        </p:txBody>
      </p:sp>
      <p:sp>
        <p:nvSpPr>
          <p:cNvPr id="6" name="Shape 4"/>
          <p:cNvSpPr/>
          <p:nvPr/>
        </p:nvSpPr>
        <p:spPr>
          <a:xfrm>
            <a:off x="7407354" y="1452443"/>
            <a:ext cx="6485215" cy="1357789"/>
          </a:xfrm>
          <a:prstGeom prst="roundRect">
            <a:avLst>
              <a:gd name="adj" fmla="val 2038"/>
            </a:avLst>
          </a:prstGeom>
          <a:solidFill>
            <a:srgbClr val="F9F7F7"/>
          </a:solidFill>
          <a:ln/>
        </p:spPr>
        <p:txBody>
          <a:bodyPr/>
          <a:lstStyle/>
          <a:p>
            <a:endParaRPr lang="en-GB"/>
          </a:p>
        </p:txBody>
      </p:sp>
      <p:sp>
        <p:nvSpPr>
          <p:cNvPr id="7" name="Text 5"/>
          <p:cNvSpPr/>
          <p:nvPr/>
        </p:nvSpPr>
        <p:spPr>
          <a:xfrm>
            <a:off x="7591782" y="1636871"/>
            <a:ext cx="2305764" cy="288250"/>
          </a:xfrm>
          <a:prstGeom prst="rect">
            <a:avLst/>
          </a:prstGeom>
          <a:noFill/>
          <a:ln/>
        </p:spPr>
        <p:txBody>
          <a:bodyPr wrap="none" lIns="0" tIns="0" rIns="0" bIns="0" rtlCol="0" anchor="t"/>
          <a:lstStyle/>
          <a:p>
            <a:pPr marL="0" indent="0" algn="l">
              <a:lnSpc>
                <a:spcPts val="2250"/>
              </a:lnSpc>
              <a:buNone/>
            </a:pPr>
            <a:r>
              <a:rPr lang="en-US" sz="1800" dirty="0">
                <a:solidFill>
                  <a:srgbClr val="504C49"/>
                </a:solidFill>
                <a:latin typeface="Platypi Medium" pitchFamily="34" charset="0"/>
                <a:ea typeface="Platypi Medium" pitchFamily="34" charset="-122"/>
                <a:cs typeface="Platypi Medium" pitchFamily="34" charset="-120"/>
              </a:rPr>
              <a:t>Analysis Goals</a:t>
            </a:r>
            <a:endParaRPr lang="en-US" sz="1800" dirty="0"/>
          </a:p>
        </p:txBody>
      </p:sp>
      <p:sp>
        <p:nvSpPr>
          <p:cNvPr id="8" name="Text 6"/>
          <p:cNvSpPr/>
          <p:nvPr/>
        </p:nvSpPr>
        <p:spPr>
          <a:xfrm>
            <a:off x="7591782" y="2035731"/>
            <a:ext cx="6116360" cy="590074"/>
          </a:xfrm>
          <a:prstGeom prst="rect">
            <a:avLst/>
          </a:prstGeom>
          <a:noFill/>
          <a:ln/>
        </p:spPr>
        <p:txBody>
          <a:bodyPr wrap="square" lIns="0" tIns="0" rIns="0" bIns="0" rtlCol="0" anchor="t"/>
          <a:lstStyle/>
          <a:p>
            <a:pPr marL="0" indent="0" algn="l">
              <a:lnSpc>
                <a:spcPts val="2300"/>
              </a:lnSpc>
              <a:buNone/>
            </a:pPr>
            <a:r>
              <a:rPr lang="en-US" sz="1450" dirty="0">
                <a:solidFill>
                  <a:srgbClr val="504C49"/>
                </a:solidFill>
                <a:latin typeface="Source Serif Pro" pitchFamily="34" charset="0"/>
                <a:ea typeface="Source Serif Pro" pitchFamily="34" charset="-122"/>
                <a:cs typeface="Source Serif Pro" pitchFamily="34" charset="-120"/>
              </a:rPr>
              <a:t>Our objectives are to explore, clean, preprocess, engineer features, and deploy an interactive visualization dashboard.</a:t>
            </a:r>
            <a:endParaRPr lang="en-US" sz="1450" dirty="0"/>
          </a:p>
        </p:txBody>
      </p:sp>
      <p:sp>
        <p:nvSpPr>
          <p:cNvPr id="9" name="Text 7"/>
          <p:cNvSpPr/>
          <p:nvPr/>
        </p:nvSpPr>
        <p:spPr>
          <a:xfrm>
            <a:off x="737830" y="3202186"/>
            <a:ext cx="3562469" cy="345877"/>
          </a:xfrm>
          <a:prstGeom prst="rect">
            <a:avLst/>
          </a:prstGeom>
          <a:noFill/>
          <a:ln/>
        </p:spPr>
        <p:txBody>
          <a:bodyPr wrap="none" lIns="0" tIns="0" rIns="0" bIns="0" rtlCol="0" anchor="t"/>
          <a:lstStyle/>
          <a:p>
            <a:pPr marL="0" indent="0" algn="l">
              <a:lnSpc>
                <a:spcPts val="2700"/>
              </a:lnSpc>
              <a:buNone/>
            </a:pPr>
            <a:r>
              <a:rPr lang="en-US" sz="2150" dirty="0">
                <a:solidFill>
                  <a:srgbClr val="201B18"/>
                </a:solidFill>
                <a:latin typeface="Platypi Medium" pitchFamily="34" charset="0"/>
                <a:ea typeface="Platypi Medium" pitchFamily="34" charset="-122"/>
                <a:cs typeface="Platypi Medium" pitchFamily="34" charset="-120"/>
              </a:rPr>
              <a:t>Data Exploration Findings</a:t>
            </a:r>
            <a:endParaRPr lang="en-US" sz="2150" dirty="0"/>
          </a:p>
        </p:txBody>
      </p:sp>
      <p:sp>
        <p:nvSpPr>
          <p:cNvPr id="10" name="Text 8"/>
          <p:cNvSpPr/>
          <p:nvPr/>
        </p:nvSpPr>
        <p:spPr>
          <a:xfrm>
            <a:off x="737830" y="3732490"/>
            <a:ext cx="6352342" cy="590074"/>
          </a:xfrm>
          <a:prstGeom prst="rect">
            <a:avLst/>
          </a:prstGeom>
          <a:noFill/>
          <a:ln/>
        </p:spPr>
        <p:txBody>
          <a:bodyPr wrap="square" lIns="0" tIns="0" rIns="0" bIns="0" rtlCol="0" anchor="t"/>
          <a:lstStyle/>
          <a:p>
            <a:pPr marL="342900" indent="-342900" algn="l">
              <a:lnSpc>
                <a:spcPts val="2300"/>
              </a:lnSpc>
              <a:buSzPct val="100000"/>
              <a:buChar char="•"/>
            </a:pPr>
            <a:r>
              <a:rPr lang="en-US" sz="1450" b="1" dirty="0">
                <a:solidFill>
                  <a:srgbClr val="504C49"/>
                </a:solidFill>
                <a:latin typeface="Source Serif Pro" pitchFamily="34" charset="0"/>
                <a:ea typeface="Source Serif Pro" pitchFamily="34" charset="-122"/>
                <a:cs typeface="Source Serif Pro" pitchFamily="34" charset="-120"/>
              </a:rPr>
              <a:t>Missing Values:</a:t>
            </a:r>
            <a:r>
              <a:rPr lang="en-US" sz="1450" dirty="0">
                <a:solidFill>
                  <a:srgbClr val="504C49"/>
                </a:solidFill>
                <a:latin typeface="Source Serif Pro" pitchFamily="34" charset="0"/>
                <a:ea typeface="Source Serif Pro" pitchFamily="34" charset="-122"/>
                <a:cs typeface="Source Serif Pro" pitchFamily="34" charset="-120"/>
              </a:rPr>
              <a:t> Approximately 5% of numerical data was identified as missing.</a:t>
            </a:r>
            <a:endParaRPr lang="en-US" sz="1450" dirty="0"/>
          </a:p>
        </p:txBody>
      </p:sp>
      <p:sp>
        <p:nvSpPr>
          <p:cNvPr id="11" name="Text 9"/>
          <p:cNvSpPr/>
          <p:nvPr/>
        </p:nvSpPr>
        <p:spPr>
          <a:xfrm>
            <a:off x="737830" y="4387096"/>
            <a:ext cx="6352342" cy="295037"/>
          </a:xfrm>
          <a:prstGeom prst="rect">
            <a:avLst/>
          </a:prstGeom>
          <a:noFill/>
          <a:ln/>
        </p:spPr>
        <p:txBody>
          <a:bodyPr wrap="none" lIns="0" tIns="0" rIns="0" bIns="0" rtlCol="0" anchor="t"/>
          <a:lstStyle/>
          <a:p>
            <a:pPr marL="342900" indent="-342900" algn="l">
              <a:lnSpc>
                <a:spcPts val="2300"/>
              </a:lnSpc>
              <a:buSzPct val="100000"/>
              <a:buChar char="•"/>
            </a:pPr>
            <a:r>
              <a:rPr lang="en-US" sz="1450" b="1" dirty="0">
                <a:solidFill>
                  <a:srgbClr val="504C49"/>
                </a:solidFill>
                <a:latin typeface="Source Serif Pro" pitchFamily="34" charset="0"/>
                <a:ea typeface="Source Serif Pro" pitchFamily="34" charset="-122"/>
                <a:cs typeface="Source Serif Pro" pitchFamily="34" charset="-120"/>
              </a:rPr>
              <a:t>Duplicates:</a:t>
            </a:r>
            <a:r>
              <a:rPr lang="en-US" sz="1450" dirty="0">
                <a:solidFill>
                  <a:srgbClr val="504C49"/>
                </a:solidFill>
                <a:latin typeface="Source Serif Pro" pitchFamily="34" charset="0"/>
                <a:ea typeface="Source Serif Pro" pitchFamily="34" charset="-122"/>
                <a:cs typeface="Source Serif Pro" pitchFamily="34" charset="-120"/>
              </a:rPr>
              <a:t> No duplicate records were found in the dataset.</a:t>
            </a:r>
            <a:endParaRPr lang="en-US" sz="1450" dirty="0"/>
          </a:p>
        </p:txBody>
      </p:sp>
      <p:pic>
        <p:nvPicPr>
          <p:cNvPr id="12" name="Image 0" descr="preencoded.png"/>
          <p:cNvPicPr>
            <a:picLocks noChangeAspect="1"/>
          </p:cNvPicPr>
          <p:nvPr/>
        </p:nvPicPr>
        <p:blipFill>
          <a:blip r:embed="rId3"/>
          <a:stretch>
            <a:fillRect/>
          </a:stretch>
        </p:blipFill>
        <p:spPr>
          <a:xfrm>
            <a:off x="7547848" y="3225284"/>
            <a:ext cx="6352342" cy="434625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37003"/>
            <a:ext cx="6033016" cy="620078"/>
          </a:xfrm>
          <a:prstGeom prst="rect">
            <a:avLst/>
          </a:prstGeom>
          <a:noFill/>
          <a:ln/>
        </p:spPr>
        <p:txBody>
          <a:bodyPr wrap="none" lIns="0" tIns="0" rIns="0" bIns="0" rtlCol="0" anchor="t"/>
          <a:lstStyle/>
          <a:p>
            <a:pPr marL="0" indent="0" algn="l">
              <a:lnSpc>
                <a:spcPts val="4850"/>
              </a:lnSpc>
              <a:buNone/>
            </a:pPr>
            <a:r>
              <a:rPr lang="en-US" sz="3900" dirty="0">
                <a:solidFill>
                  <a:srgbClr val="201B18"/>
                </a:solidFill>
                <a:latin typeface="Platypi Medium" pitchFamily="34" charset="0"/>
                <a:ea typeface="Platypi Medium" pitchFamily="34" charset="-122"/>
                <a:cs typeface="Platypi Medium" pitchFamily="34" charset="-120"/>
              </a:rPr>
              <a:t>Data Cleaning Strategies</a:t>
            </a:r>
            <a:endParaRPr lang="en-US" sz="3900" dirty="0"/>
          </a:p>
        </p:txBody>
      </p:sp>
      <p:sp>
        <p:nvSpPr>
          <p:cNvPr id="4" name="Text 1"/>
          <p:cNvSpPr/>
          <p:nvPr/>
        </p:nvSpPr>
        <p:spPr>
          <a:xfrm>
            <a:off x="6280190" y="2654737"/>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To ensure the data was ready for in-depth analysis, we implemented specific cleaning steps for both categorical and numerical variables. These steps were crucial for maintaining data integrity and consistency.</a:t>
            </a:r>
            <a:endParaRPr lang="en-US" sz="1550" dirty="0"/>
          </a:p>
        </p:txBody>
      </p:sp>
      <p:sp>
        <p:nvSpPr>
          <p:cNvPr id="5" name="Shape 2"/>
          <p:cNvSpPr/>
          <p:nvPr/>
        </p:nvSpPr>
        <p:spPr>
          <a:xfrm>
            <a:off x="6280190" y="3830598"/>
            <a:ext cx="446484" cy="446484"/>
          </a:xfrm>
          <a:prstGeom prst="roundRect">
            <a:avLst>
              <a:gd name="adj" fmla="val 6668"/>
            </a:avLst>
          </a:prstGeom>
          <a:solidFill>
            <a:srgbClr val="F9F7F7"/>
          </a:solidFill>
          <a:ln/>
        </p:spPr>
        <p:txBody>
          <a:bodyPr/>
          <a:lstStyle/>
          <a:p>
            <a:endParaRPr lang="en-GB"/>
          </a:p>
        </p:txBody>
      </p:sp>
      <p:sp>
        <p:nvSpPr>
          <p:cNvPr id="6" name="Text 3"/>
          <p:cNvSpPr/>
          <p:nvPr/>
        </p:nvSpPr>
        <p:spPr>
          <a:xfrm>
            <a:off x="6925032" y="3898821"/>
            <a:ext cx="3193137" cy="310158"/>
          </a:xfrm>
          <a:prstGeom prst="rect">
            <a:avLst/>
          </a:prstGeom>
          <a:noFill/>
          <a:ln/>
        </p:spPr>
        <p:txBody>
          <a:bodyPr wrap="none" lIns="0" tIns="0" rIns="0" bIns="0" rtlCol="0" anchor="t"/>
          <a:lstStyle/>
          <a:p>
            <a:pPr marL="0" indent="0" algn="l">
              <a:lnSpc>
                <a:spcPts val="2400"/>
              </a:lnSpc>
              <a:buNone/>
            </a:pPr>
            <a:r>
              <a:rPr lang="en-US" sz="1950" dirty="0">
                <a:solidFill>
                  <a:srgbClr val="504C49"/>
                </a:solidFill>
                <a:latin typeface="Platypi Medium" pitchFamily="34" charset="0"/>
                <a:ea typeface="Platypi Medium" pitchFamily="34" charset="-122"/>
                <a:cs typeface="Platypi Medium" pitchFamily="34" charset="-120"/>
              </a:rPr>
              <a:t>Categorical Data Handling</a:t>
            </a:r>
            <a:endParaRPr lang="en-US" sz="1950" dirty="0"/>
          </a:p>
        </p:txBody>
      </p:sp>
      <p:sp>
        <p:nvSpPr>
          <p:cNvPr id="7" name="Text 4"/>
          <p:cNvSpPr/>
          <p:nvPr/>
        </p:nvSpPr>
        <p:spPr>
          <a:xfrm>
            <a:off x="6925032" y="4328041"/>
            <a:ext cx="6911578" cy="63507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Grouped variables like 'Category', 'Payment Method', 'Location', and 'Discount Applied' into a structured format for easier analysis.</a:t>
            </a:r>
            <a:endParaRPr lang="en-US" sz="1550" dirty="0"/>
          </a:p>
        </p:txBody>
      </p:sp>
      <p:sp>
        <p:nvSpPr>
          <p:cNvPr id="8" name="Shape 5"/>
          <p:cNvSpPr/>
          <p:nvPr/>
        </p:nvSpPr>
        <p:spPr>
          <a:xfrm>
            <a:off x="6280190" y="5359956"/>
            <a:ext cx="446484" cy="446484"/>
          </a:xfrm>
          <a:prstGeom prst="roundRect">
            <a:avLst>
              <a:gd name="adj" fmla="val 6668"/>
            </a:avLst>
          </a:prstGeom>
          <a:solidFill>
            <a:srgbClr val="F9F7F7"/>
          </a:solidFill>
          <a:ln/>
        </p:spPr>
        <p:txBody>
          <a:bodyPr/>
          <a:lstStyle/>
          <a:p>
            <a:endParaRPr lang="en-GB"/>
          </a:p>
        </p:txBody>
      </p:sp>
      <p:sp>
        <p:nvSpPr>
          <p:cNvPr id="9" name="Text 6"/>
          <p:cNvSpPr/>
          <p:nvPr/>
        </p:nvSpPr>
        <p:spPr>
          <a:xfrm>
            <a:off x="6925032" y="5428178"/>
            <a:ext cx="3059192" cy="310158"/>
          </a:xfrm>
          <a:prstGeom prst="rect">
            <a:avLst/>
          </a:prstGeom>
          <a:noFill/>
          <a:ln/>
        </p:spPr>
        <p:txBody>
          <a:bodyPr wrap="none" lIns="0" tIns="0" rIns="0" bIns="0" rtlCol="0" anchor="t"/>
          <a:lstStyle/>
          <a:p>
            <a:pPr marL="0" indent="0" algn="l">
              <a:lnSpc>
                <a:spcPts val="2400"/>
              </a:lnSpc>
              <a:buNone/>
            </a:pPr>
            <a:r>
              <a:rPr lang="en-US" sz="1950" dirty="0">
                <a:solidFill>
                  <a:srgbClr val="504C49"/>
                </a:solidFill>
                <a:latin typeface="Platypi Medium" pitchFamily="34" charset="0"/>
                <a:ea typeface="Platypi Medium" pitchFamily="34" charset="-122"/>
                <a:cs typeface="Platypi Medium" pitchFamily="34" charset="-120"/>
              </a:rPr>
              <a:t>Numerical Data Handling</a:t>
            </a:r>
            <a:endParaRPr lang="en-US" sz="1950" dirty="0"/>
          </a:p>
        </p:txBody>
      </p:sp>
      <p:sp>
        <p:nvSpPr>
          <p:cNvPr id="10" name="Text 7"/>
          <p:cNvSpPr/>
          <p:nvPr/>
        </p:nvSpPr>
        <p:spPr>
          <a:xfrm>
            <a:off x="6925032" y="5857399"/>
            <a:ext cx="6911578" cy="63507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Ensured numerical columns such as 'Total Spent' and 'Quantity' were correctly formatted, preparing them for quantitative analysis.</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3648"/>
          </a:xfrm>
          <a:prstGeom prst="rect">
            <a:avLst/>
          </a:prstGeom>
        </p:spPr>
      </p:pic>
      <p:sp>
        <p:nvSpPr>
          <p:cNvPr id="3" name="Text 0"/>
          <p:cNvSpPr/>
          <p:nvPr/>
        </p:nvSpPr>
        <p:spPr>
          <a:xfrm>
            <a:off x="6250543" y="525304"/>
            <a:ext cx="7615714" cy="1193721"/>
          </a:xfrm>
          <a:prstGeom prst="rect">
            <a:avLst/>
          </a:prstGeom>
          <a:noFill/>
          <a:ln/>
        </p:spPr>
        <p:txBody>
          <a:bodyPr wrap="square" lIns="0" tIns="0" rIns="0" bIns="0" rtlCol="0" anchor="t"/>
          <a:lstStyle/>
          <a:p>
            <a:pPr marL="0" indent="0" algn="l">
              <a:lnSpc>
                <a:spcPts val="4700"/>
              </a:lnSpc>
              <a:buNone/>
            </a:pPr>
            <a:r>
              <a:rPr lang="en-US" sz="3750" dirty="0">
                <a:solidFill>
                  <a:srgbClr val="201B18"/>
                </a:solidFill>
                <a:latin typeface="Platypi Medium" pitchFamily="34" charset="0"/>
                <a:ea typeface="Platypi Medium" pitchFamily="34" charset="-122"/>
                <a:cs typeface="Platypi Medium" pitchFamily="34" charset="-120"/>
              </a:rPr>
              <a:t>Feature Engineering from Transaction Dates</a:t>
            </a:r>
            <a:endParaRPr lang="en-US" sz="3750" dirty="0"/>
          </a:p>
        </p:txBody>
      </p:sp>
      <p:sp>
        <p:nvSpPr>
          <p:cNvPr id="4" name="Text 1"/>
          <p:cNvSpPr/>
          <p:nvPr/>
        </p:nvSpPr>
        <p:spPr>
          <a:xfrm>
            <a:off x="6250543" y="2005489"/>
            <a:ext cx="7615714" cy="917258"/>
          </a:xfrm>
          <a:prstGeom prst="rect">
            <a:avLst/>
          </a:prstGeom>
          <a:noFill/>
          <a:ln/>
        </p:spPr>
        <p:txBody>
          <a:bodyPr wrap="square" lIns="0" tIns="0" rIns="0" bIns="0" rtlCol="0" anchor="t"/>
          <a:lstStyle/>
          <a:p>
            <a:pPr marL="0" indent="0" algn="l">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To extract deeper insights and analyze sales trends more effectively, we engineered several new features from the 'Transaction Date' column. This process enriches the dataset for time-series analysis.</a:t>
            </a:r>
            <a:endParaRPr lang="en-US" sz="1500" dirty="0"/>
          </a:p>
        </p:txBody>
      </p:sp>
      <p:pic>
        <p:nvPicPr>
          <p:cNvPr id="5" name="Image 1" descr="preencoded.png"/>
          <p:cNvPicPr>
            <a:picLocks noChangeAspect="1"/>
          </p:cNvPicPr>
          <p:nvPr/>
        </p:nvPicPr>
        <p:blipFill>
          <a:blip r:embed="rId4"/>
          <a:stretch>
            <a:fillRect/>
          </a:stretch>
        </p:blipFill>
        <p:spPr>
          <a:xfrm>
            <a:off x="6250543" y="3137654"/>
            <a:ext cx="477560" cy="477560"/>
          </a:xfrm>
          <a:prstGeom prst="rect">
            <a:avLst/>
          </a:prstGeom>
        </p:spPr>
      </p:pic>
      <p:sp>
        <p:nvSpPr>
          <p:cNvPr id="6" name="Text 2"/>
          <p:cNvSpPr/>
          <p:nvPr/>
        </p:nvSpPr>
        <p:spPr>
          <a:xfrm>
            <a:off x="6250543" y="3853934"/>
            <a:ext cx="2388037" cy="298490"/>
          </a:xfrm>
          <a:prstGeom prst="rect">
            <a:avLst/>
          </a:prstGeom>
          <a:noFill/>
          <a:ln/>
        </p:spPr>
        <p:txBody>
          <a:bodyPr wrap="none" lIns="0" tIns="0" rIns="0" bIns="0" rtlCol="0" anchor="t"/>
          <a:lstStyle/>
          <a:p>
            <a:pPr marL="0" indent="0" algn="l">
              <a:lnSpc>
                <a:spcPts val="2350"/>
              </a:lnSpc>
              <a:buNone/>
            </a:pPr>
            <a:r>
              <a:rPr lang="en-US" sz="1850" dirty="0">
                <a:solidFill>
                  <a:srgbClr val="504C49"/>
                </a:solidFill>
                <a:latin typeface="Platypi Medium" pitchFamily="34" charset="0"/>
                <a:ea typeface="Platypi Medium" pitchFamily="34" charset="-122"/>
                <a:cs typeface="Platypi Medium" pitchFamily="34" charset="-120"/>
              </a:rPr>
              <a:t>Day &amp; Day of Week</a:t>
            </a:r>
            <a:endParaRPr lang="en-US" sz="1850" dirty="0"/>
          </a:p>
        </p:txBody>
      </p:sp>
      <p:sp>
        <p:nvSpPr>
          <p:cNvPr id="7" name="Text 3"/>
          <p:cNvSpPr/>
          <p:nvPr/>
        </p:nvSpPr>
        <p:spPr>
          <a:xfrm>
            <a:off x="6250543" y="4266962"/>
            <a:ext cx="3688437" cy="611505"/>
          </a:xfrm>
          <a:prstGeom prst="rect">
            <a:avLst/>
          </a:prstGeom>
          <a:noFill/>
          <a:ln/>
        </p:spPr>
        <p:txBody>
          <a:bodyPr wrap="square" lIns="0" tIns="0" rIns="0" bIns="0" rtlCol="0" anchor="t"/>
          <a:lstStyle/>
          <a:p>
            <a:pPr marL="0" indent="0" algn="l">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Extracted the specific day and day of the week for granular analysis.</a:t>
            </a:r>
            <a:endParaRPr lang="en-US" sz="1500" dirty="0"/>
          </a:p>
        </p:txBody>
      </p:sp>
      <p:pic>
        <p:nvPicPr>
          <p:cNvPr id="8" name="Image 2" descr="preencoded.png"/>
          <p:cNvPicPr>
            <a:picLocks noChangeAspect="1"/>
          </p:cNvPicPr>
          <p:nvPr/>
        </p:nvPicPr>
        <p:blipFill>
          <a:blip r:embed="rId5"/>
          <a:stretch>
            <a:fillRect/>
          </a:stretch>
        </p:blipFill>
        <p:spPr>
          <a:xfrm>
            <a:off x="10177701" y="3137654"/>
            <a:ext cx="477560" cy="477560"/>
          </a:xfrm>
          <a:prstGeom prst="rect">
            <a:avLst/>
          </a:prstGeom>
        </p:spPr>
      </p:pic>
      <p:sp>
        <p:nvSpPr>
          <p:cNvPr id="9" name="Text 4"/>
          <p:cNvSpPr/>
          <p:nvPr/>
        </p:nvSpPr>
        <p:spPr>
          <a:xfrm>
            <a:off x="10177701" y="3853934"/>
            <a:ext cx="2388037" cy="298490"/>
          </a:xfrm>
          <a:prstGeom prst="rect">
            <a:avLst/>
          </a:prstGeom>
          <a:noFill/>
          <a:ln/>
        </p:spPr>
        <p:txBody>
          <a:bodyPr wrap="none" lIns="0" tIns="0" rIns="0" bIns="0" rtlCol="0" anchor="t"/>
          <a:lstStyle/>
          <a:p>
            <a:pPr marL="0" indent="0" algn="l">
              <a:lnSpc>
                <a:spcPts val="2350"/>
              </a:lnSpc>
              <a:buNone/>
            </a:pPr>
            <a:r>
              <a:rPr lang="en-US" sz="1850" dirty="0">
                <a:solidFill>
                  <a:srgbClr val="504C49"/>
                </a:solidFill>
                <a:latin typeface="Platypi Medium" pitchFamily="34" charset="0"/>
                <a:ea typeface="Platypi Medium" pitchFamily="34" charset="-122"/>
                <a:cs typeface="Platypi Medium" pitchFamily="34" charset="-120"/>
              </a:rPr>
              <a:t>Weekend Indicator</a:t>
            </a:r>
            <a:endParaRPr lang="en-US" sz="1850" dirty="0"/>
          </a:p>
        </p:txBody>
      </p:sp>
      <p:sp>
        <p:nvSpPr>
          <p:cNvPr id="10" name="Text 5"/>
          <p:cNvSpPr/>
          <p:nvPr/>
        </p:nvSpPr>
        <p:spPr>
          <a:xfrm>
            <a:off x="10177701" y="4266962"/>
            <a:ext cx="3688556" cy="917258"/>
          </a:xfrm>
          <a:prstGeom prst="rect">
            <a:avLst/>
          </a:prstGeom>
          <a:noFill/>
          <a:ln/>
        </p:spPr>
        <p:txBody>
          <a:bodyPr wrap="square" lIns="0" tIns="0" rIns="0" bIns="0" rtlCol="0" anchor="t"/>
          <a:lstStyle/>
          <a:p>
            <a:pPr marL="0" indent="0" algn="l">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A boolean feature indicating if the transaction occurred on a Saturday or Sunday.</a:t>
            </a:r>
            <a:endParaRPr lang="en-US" sz="1500" dirty="0"/>
          </a:p>
        </p:txBody>
      </p:sp>
      <p:pic>
        <p:nvPicPr>
          <p:cNvPr id="11" name="Image 3" descr="preencoded.png"/>
          <p:cNvPicPr>
            <a:picLocks noChangeAspect="1"/>
          </p:cNvPicPr>
          <p:nvPr/>
        </p:nvPicPr>
        <p:blipFill>
          <a:blip r:embed="rId4"/>
          <a:stretch>
            <a:fillRect/>
          </a:stretch>
        </p:blipFill>
        <p:spPr>
          <a:xfrm>
            <a:off x="6250543" y="5661779"/>
            <a:ext cx="477560" cy="477560"/>
          </a:xfrm>
          <a:prstGeom prst="rect">
            <a:avLst/>
          </a:prstGeom>
        </p:spPr>
      </p:pic>
      <p:sp>
        <p:nvSpPr>
          <p:cNvPr id="12" name="Text 6"/>
          <p:cNvSpPr/>
          <p:nvPr/>
        </p:nvSpPr>
        <p:spPr>
          <a:xfrm>
            <a:off x="6250543" y="6378059"/>
            <a:ext cx="2674977" cy="298490"/>
          </a:xfrm>
          <a:prstGeom prst="rect">
            <a:avLst/>
          </a:prstGeom>
          <a:noFill/>
          <a:ln/>
        </p:spPr>
        <p:txBody>
          <a:bodyPr wrap="none" lIns="0" tIns="0" rIns="0" bIns="0" rtlCol="0" anchor="t"/>
          <a:lstStyle/>
          <a:p>
            <a:pPr marL="0" indent="0" algn="l">
              <a:lnSpc>
                <a:spcPts val="2350"/>
              </a:lnSpc>
              <a:buNone/>
            </a:pPr>
            <a:r>
              <a:rPr lang="en-US" sz="1850" dirty="0">
                <a:solidFill>
                  <a:srgbClr val="504C49"/>
                </a:solidFill>
                <a:latin typeface="Platypi Medium" pitchFamily="34" charset="0"/>
                <a:ea typeface="Platypi Medium" pitchFamily="34" charset="-122"/>
                <a:cs typeface="Platypi Medium" pitchFamily="34" charset="-120"/>
              </a:rPr>
              <a:t>Month, Quarter &amp; Year</a:t>
            </a:r>
            <a:endParaRPr lang="en-US" sz="1850" dirty="0"/>
          </a:p>
        </p:txBody>
      </p:sp>
      <p:sp>
        <p:nvSpPr>
          <p:cNvPr id="13" name="Text 7"/>
          <p:cNvSpPr/>
          <p:nvPr/>
        </p:nvSpPr>
        <p:spPr>
          <a:xfrm>
            <a:off x="6250543" y="6791087"/>
            <a:ext cx="3688437" cy="917258"/>
          </a:xfrm>
          <a:prstGeom prst="rect">
            <a:avLst/>
          </a:prstGeom>
          <a:noFill/>
          <a:ln/>
        </p:spPr>
        <p:txBody>
          <a:bodyPr wrap="square" lIns="0" tIns="0" rIns="0" bIns="0" rtlCol="0" anchor="t"/>
          <a:lstStyle/>
          <a:p>
            <a:pPr marL="0" indent="0" algn="l">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Derived month, quarter, and year to analyze sales performance over different periods.</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088237"/>
            <a:ext cx="10302240" cy="620078"/>
          </a:xfrm>
          <a:prstGeom prst="rect">
            <a:avLst/>
          </a:prstGeom>
          <a:noFill/>
          <a:ln/>
        </p:spPr>
        <p:txBody>
          <a:bodyPr wrap="none" lIns="0" tIns="0" rIns="0" bIns="0" rtlCol="0" anchor="t"/>
          <a:lstStyle/>
          <a:p>
            <a:pPr marL="0" indent="0" algn="l">
              <a:lnSpc>
                <a:spcPts val="4850"/>
              </a:lnSpc>
              <a:buNone/>
            </a:pPr>
            <a:r>
              <a:rPr lang="en-US" sz="3900" dirty="0">
                <a:solidFill>
                  <a:srgbClr val="201B18"/>
                </a:solidFill>
                <a:latin typeface="Platypi Medium" pitchFamily="34" charset="0"/>
                <a:ea typeface="Platypi Medium" pitchFamily="34" charset="-122"/>
                <a:cs typeface="Platypi Medium" pitchFamily="34" charset="-120"/>
              </a:rPr>
              <a:t>Data Preprocessing for Predictive Analysis</a:t>
            </a:r>
            <a:endParaRPr lang="en-US" sz="3900" dirty="0"/>
          </a:p>
        </p:txBody>
      </p:sp>
      <p:sp>
        <p:nvSpPr>
          <p:cNvPr id="3" name="Text 1"/>
          <p:cNvSpPr/>
          <p:nvPr/>
        </p:nvSpPr>
        <p:spPr>
          <a:xfrm>
            <a:off x="793790" y="3105150"/>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Before proceeding with any modeling, the data underwent a rigorous preprocessing phase. This involved addressing missing values and encoding categorical variables to prepare the dataset for predictive analysis.</a:t>
            </a:r>
            <a:endParaRPr lang="en-US" sz="1550" dirty="0"/>
          </a:p>
        </p:txBody>
      </p:sp>
      <p:sp>
        <p:nvSpPr>
          <p:cNvPr id="4" name="Text 2"/>
          <p:cNvSpPr/>
          <p:nvPr/>
        </p:nvSpPr>
        <p:spPr>
          <a:xfrm>
            <a:off x="793790" y="4161830"/>
            <a:ext cx="3584138" cy="372070"/>
          </a:xfrm>
          <a:prstGeom prst="rect">
            <a:avLst/>
          </a:prstGeom>
          <a:noFill/>
          <a:ln/>
        </p:spPr>
        <p:txBody>
          <a:bodyPr wrap="none" lIns="0" tIns="0" rIns="0" bIns="0" rtlCol="0" anchor="t"/>
          <a:lstStyle/>
          <a:p>
            <a:pPr marL="0" indent="0" algn="l">
              <a:lnSpc>
                <a:spcPts val="2900"/>
              </a:lnSpc>
              <a:buNone/>
            </a:pPr>
            <a:r>
              <a:rPr lang="en-US" sz="2300" dirty="0">
                <a:solidFill>
                  <a:srgbClr val="201B18"/>
                </a:solidFill>
                <a:latin typeface="Platypi Medium" pitchFamily="34" charset="0"/>
                <a:ea typeface="Platypi Medium" pitchFamily="34" charset="-122"/>
                <a:cs typeface="Platypi Medium" pitchFamily="34" charset="-120"/>
              </a:rPr>
              <a:t>Handling Missing Values</a:t>
            </a:r>
            <a:endParaRPr lang="en-US" sz="2300" dirty="0"/>
          </a:p>
        </p:txBody>
      </p:sp>
      <p:sp>
        <p:nvSpPr>
          <p:cNvPr id="5" name="Text 3"/>
          <p:cNvSpPr/>
          <p:nvPr/>
        </p:nvSpPr>
        <p:spPr>
          <a:xfrm>
            <a:off x="793790" y="4732258"/>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504C49"/>
                </a:solidFill>
                <a:latin typeface="Source Serif Pro" pitchFamily="34" charset="0"/>
                <a:ea typeface="Source Serif Pro" pitchFamily="34" charset="-122"/>
                <a:cs typeface="Source Serif Pro" pitchFamily="34" charset="-120"/>
              </a:rPr>
              <a:t>Numerical Data:</a:t>
            </a:r>
            <a:r>
              <a:rPr lang="en-US" sz="1550" dirty="0">
                <a:solidFill>
                  <a:srgbClr val="504C49"/>
                </a:solidFill>
                <a:latin typeface="Source Serif Pro" pitchFamily="34" charset="0"/>
                <a:ea typeface="Source Serif Pro" pitchFamily="34" charset="-122"/>
                <a:cs typeface="Source Serif Pro" pitchFamily="34" charset="-120"/>
              </a:rPr>
              <a:t> Missing values (5%) were filled using the mean.</a:t>
            </a:r>
            <a:endParaRPr lang="en-US" sz="1550" dirty="0"/>
          </a:p>
        </p:txBody>
      </p:sp>
      <p:sp>
        <p:nvSpPr>
          <p:cNvPr id="6" name="Text 4"/>
          <p:cNvSpPr/>
          <p:nvPr/>
        </p:nvSpPr>
        <p:spPr>
          <a:xfrm>
            <a:off x="793790" y="5119211"/>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504C49"/>
                </a:solidFill>
                <a:latin typeface="Source Serif Pro" pitchFamily="34" charset="0"/>
                <a:ea typeface="Source Serif Pro" pitchFamily="34" charset="-122"/>
                <a:cs typeface="Source Serif Pro" pitchFamily="34" charset="-120"/>
              </a:rPr>
              <a:t>Categorical Data:</a:t>
            </a:r>
            <a:r>
              <a:rPr lang="en-US" sz="1550" dirty="0">
                <a:solidFill>
                  <a:srgbClr val="504C49"/>
                </a:solidFill>
                <a:latin typeface="Source Serif Pro" pitchFamily="34" charset="0"/>
                <a:ea typeface="Source Serif Pro" pitchFamily="34" charset="-122"/>
                <a:cs typeface="Source Serif Pro" pitchFamily="34" charset="-120"/>
              </a:rPr>
              <a:t> Missing values were imputed with the mode (most frequent category).</a:t>
            </a:r>
            <a:endParaRPr lang="en-US" sz="1550" dirty="0"/>
          </a:p>
        </p:txBody>
      </p:sp>
      <p:sp>
        <p:nvSpPr>
          <p:cNvPr id="7" name="Text 5"/>
          <p:cNvSpPr/>
          <p:nvPr/>
        </p:nvSpPr>
        <p:spPr>
          <a:xfrm>
            <a:off x="7564874" y="4161830"/>
            <a:ext cx="4504730" cy="372070"/>
          </a:xfrm>
          <a:prstGeom prst="rect">
            <a:avLst/>
          </a:prstGeom>
          <a:noFill/>
          <a:ln/>
        </p:spPr>
        <p:txBody>
          <a:bodyPr wrap="none" lIns="0" tIns="0" rIns="0" bIns="0" rtlCol="0" anchor="t"/>
          <a:lstStyle/>
          <a:p>
            <a:pPr marL="0" indent="0" algn="l">
              <a:lnSpc>
                <a:spcPts val="2900"/>
              </a:lnSpc>
              <a:buNone/>
            </a:pPr>
            <a:r>
              <a:rPr lang="en-US" sz="2300" dirty="0">
                <a:solidFill>
                  <a:srgbClr val="201B18"/>
                </a:solidFill>
                <a:latin typeface="Platypi Medium" pitchFamily="34" charset="0"/>
                <a:ea typeface="Platypi Medium" pitchFamily="34" charset="-122"/>
                <a:cs typeface="Platypi Medium" pitchFamily="34" charset="-120"/>
              </a:rPr>
              <a:t>Encoding Categorical Variables</a:t>
            </a:r>
            <a:endParaRPr lang="en-US" sz="2300" dirty="0"/>
          </a:p>
        </p:txBody>
      </p:sp>
      <p:sp>
        <p:nvSpPr>
          <p:cNvPr id="8" name="Text 6"/>
          <p:cNvSpPr/>
          <p:nvPr/>
        </p:nvSpPr>
        <p:spPr>
          <a:xfrm>
            <a:off x="7564874" y="4732258"/>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504C49"/>
                </a:solidFill>
                <a:latin typeface="Source Serif Pro" pitchFamily="34" charset="0"/>
                <a:ea typeface="Source Serif Pro" pitchFamily="34" charset="-122"/>
                <a:cs typeface="Source Serif Pro" pitchFamily="34" charset="-120"/>
              </a:rPr>
              <a:t>One-Hot Encoding:</a:t>
            </a:r>
            <a:r>
              <a:rPr lang="en-US" sz="1550" dirty="0">
                <a:solidFill>
                  <a:srgbClr val="504C49"/>
                </a:solidFill>
                <a:latin typeface="Source Serif Pro" pitchFamily="34" charset="0"/>
                <a:ea typeface="Source Serif Pro" pitchFamily="34" charset="-122"/>
                <a:cs typeface="Source Serif Pro" pitchFamily="34" charset="-120"/>
              </a:rPr>
              <a:t> Applied to 'Category', 'Payment Method', 'Location', and 'Discount Applied'.</a:t>
            </a:r>
            <a:endParaRPr lang="en-US" sz="1550" dirty="0"/>
          </a:p>
        </p:txBody>
      </p:sp>
      <p:sp>
        <p:nvSpPr>
          <p:cNvPr id="9" name="Text 7"/>
          <p:cNvSpPr/>
          <p:nvPr/>
        </p:nvSpPr>
        <p:spPr>
          <a:xfrm>
            <a:off x="7564874" y="5436751"/>
            <a:ext cx="6279356" cy="635079"/>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504C49"/>
                </a:solidFill>
                <a:latin typeface="Source Serif Pro" pitchFamily="34" charset="0"/>
                <a:ea typeface="Source Serif Pro" pitchFamily="34" charset="-122"/>
                <a:cs typeface="Source Serif Pro" pitchFamily="34" charset="-120"/>
              </a:rPr>
              <a:t>Binary Encoding:</a:t>
            </a:r>
            <a:r>
              <a:rPr lang="en-US" sz="1550" dirty="0">
                <a:solidFill>
                  <a:srgbClr val="504C49"/>
                </a:solidFill>
                <a:latin typeface="Source Serif Pro" pitchFamily="34" charset="0"/>
                <a:ea typeface="Source Serif Pro" pitchFamily="34" charset="-122"/>
                <a:cs typeface="Source Serif Pro" pitchFamily="34" charset="-120"/>
              </a:rPr>
              <a:t> Used for the 'Item' column to reduce dimensionality.</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284446"/>
            <a:ext cx="10616327" cy="620078"/>
          </a:xfrm>
          <a:prstGeom prst="rect">
            <a:avLst/>
          </a:prstGeom>
          <a:noFill/>
          <a:ln/>
        </p:spPr>
        <p:txBody>
          <a:bodyPr wrap="none" lIns="0" tIns="0" rIns="0" bIns="0" rtlCol="0" anchor="t"/>
          <a:lstStyle/>
          <a:p>
            <a:pPr marL="0" indent="0" algn="l">
              <a:lnSpc>
                <a:spcPts val="4850"/>
              </a:lnSpc>
              <a:buNone/>
            </a:pPr>
            <a:r>
              <a:rPr lang="en-US" sz="3900" dirty="0">
                <a:solidFill>
                  <a:srgbClr val="201B18"/>
                </a:solidFill>
                <a:latin typeface="Platypi Medium" pitchFamily="34" charset="0"/>
                <a:ea typeface="Platypi Medium" pitchFamily="34" charset="-122"/>
                <a:cs typeface="Platypi Medium" pitchFamily="34" charset="-120"/>
              </a:rPr>
              <a:t>Target Variable and Dashboard Deployment</a:t>
            </a:r>
            <a:endParaRPr lang="en-US" sz="3900" dirty="0"/>
          </a:p>
        </p:txBody>
      </p:sp>
      <p:sp>
        <p:nvSpPr>
          <p:cNvPr id="3" name="Text 1"/>
          <p:cNvSpPr/>
          <p:nvPr/>
        </p:nvSpPr>
        <p:spPr>
          <a:xfrm>
            <a:off x="793790" y="2400538"/>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201B18"/>
                </a:solidFill>
                <a:latin typeface="Platypi Medium" pitchFamily="34" charset="0"/>
                <a:ea typeface="Platypi Medium" pitchFamily="34" charset="-122"/>
                <a:cs typeface="Platypi Medium" pitchFamily="34" charset="-120"/>
              </a:rPr>
              <a:t>Target Variable</a:t>
            </a:r>
            <a:endParaRPr lang="en-US" sz="2300" dirty="0"/>
          </a:p>
        </p:txBody>
      </p:sp>
      <p:sp>
        <p:nvSpPr>
          <p:cNvPr id="4" name="Text 2"/>
          <p:cNvSpPr/>
          <p:nvPr/>
        </p:nvSpPr>
        <p:spPr>
          <a:xfrm>
            <a:off x="793790" y="2970967"/>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For our predictive analysis, 'Total Spent' was designated as the target variable. This allows us to focus on forecasting spending patterns.</a:t>
            </a:r>
            <a:endParaRPr lang="en-US" sz="1550" dirty="0"/>
          </a:p>
        </p:txBody>
      </p:sp>
      <p:sp>
        <p:nvSpPr>
          <p:cNvPr id="5" name="Text 3"/>
          <p:cNvSpPr/>
          <p:nvPr/>
        </p:nvSpPr>
        <p:spPr>
          <a:xfrm>
            <a:off x="793790" y="3804404"/>
            <a:ext cx="4931450" cy="372070"/>
          </a:xfrm>
          <a:prstGeom prst="rect">
            <a:avLst/>
          </a:prstGeom>
          <a:noFill/>
          <a:ln/>
        </p:spPr>
        <p:txBody>
          <a:bodyPr wrap="none" lIns="0" tIns="0" rIns="0" bIns="0" rtlCol="0" anchor="t"/>
          <a:lstStyle/>
          <a:p>
            <a:pPr marL="0" indent="0" algn="l">
              <a:lnSpc>
                <a:spcPts val="2900"/>
              </a:lnSpc>
              <a:buNone/>
            </a:pPr>
            <a:r>
              <a:rPr lang="en-US" sz="2300" dirty="0">
                <a:solidFill>
                  <a:srgbClr val="201B18"/>
                </a:solidFill>
                <a:latin typeface="Platypi Medium" pitchFamily="34" charset="0"/>
                <a:ea typeface="Platypi Medium" pitchFamily="34" charset="-122"/>
                <a:cs typeface="Platypi Medium" pitchFamily="34" charset="-120"/>
              </a:rPr>
              <a:t>Deployment Phase: Streamlit App</a:t>
            </a:r>
            <a:endParaRPr lang="en-US" sz="2300" dirty="0"/>
          </a:p>
        </p:txBody>
      </p:sp>
      <p:sp>
        <p:nvSpPr>
          <p:cNvPr id="6" name="Text 4"/>
          <p:cNvSpPr/>
          <p:nvPr/>
        </p:nvSpPr>
        <p:spPr>
          <a:xfrm>
            <a:off x="793790" y="4374832"/>
            <a:ext cx="6279356" cy="95261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An interactive Streamlit application was developed to visualize the insights derived from the analysis. This dashboard provides a dynamic way to explore the data.</a:t>
            </a:r>
            <a:endParaRPr lang="en-US" sz="1550" dirty="0"/>
          </a:p>
        </p:txBody>
      </p:sp>
      <p:pic>
        <p:nvPicPr>
          <p:cNvPr id="7" name="Image 0" descr="preencoded.png"/>
          <p:cNvPicPr>
            <a:picLocks noChangeAspect="1"/>
          </p:cNvPicPr>
          <p:nvPr/>
        </p:nvPicPr>
        <p:blipFill>
          <a:blip r:embed="rId3"/>
          <a:stretch>
            <a:fillRect/>
          </a:stretch>
        </p:blipFill>
        <p:spPr>
          <a:xfrm>
            <a:off x="7564874" y="2425422"/>
            <a:ext cx="6279356" cy="42963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91828"/>
            <a:ext cx="7635121" cy="620078"/>
          </a:xfrm>
          <a:prstGeom prst="rect">
            <a:avLst/>
          </a:prstGeom>
          <a:noFill/>
          <a:ln/>
        </p:spPr>
        <p:txBody>
          <a:bodyPr wrap="none" lIns="0" tIns="0" rIns="0" bIns="0" rtlCol="0" anchor="t"/>
          <a:lstStyle/>
          <a:p>
            <a:pPr marL="0" indent="0" algn="l">
              <a:lnSpc>
                <a:spcPts val="4850"/>
              </a:lnSpc>
              <a:buNone/>
            </a:pPr>
            <a:r>
              <a:rPr lang="en-US" sz="3900" dirty="0">
                <a:solidFill>
                  <a:srgbClr val="201B18"/>
                </a:solidFill>
                <a:latin typeface="Platypi Medium" pitchFamily="34" charset="0"/>
                <a:ea typeface="Platypi Medium" pitchFamily="34" charset="-122"/>
                <a:cs typeface="Platypi Medium" pitchFamily="34" charset="-120"/>
              </a:rPr>
              <a:t>Interactive Dashboard Sections</a:t>
            </a:r>
            <a:endParaRPr lang="en-US" sz="3900" dirty="0"/>
          </a:p>
        </p:txBody>
      </p:sp>
      <p:sp>
        <p:nvSpPr>
          <p:cNvPr id="3" name="Text 1"/>
          <p:cNvSpPr/>
          <p:nvPr/>
        </p:nvSpPr>
        <p:spPr>
          <a:xfrm>
            <a:off x="793790" y="2209562"/>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The Streamlit application is designed with distinct sections to facilitate comprehensive data exploration, allowing users to delve into various aspects of the retail sales data.</a:t>
            </a:r>
            <a:endParaRPr lang="en-US" sz="1550" dirty="0"/>
          </a:p>
        </p:txBody>
      </p:sp>
      <p:sp>
        <p:nvSpPr>
          <p:cNvPr id="4" name="Shape 2"/>
          <p:cNvSpPr/>
          <p:nvPr/>
        </p:nvSpPr>
        <p:spPr>
          <a:xfrm>
            <a:off x="793790" y="3067883"/>
            <a:ext cx="198358" cy="1190744"/>
          </a:xfrm>
          <a:prstGeom prst="roundRect">
            <a:avLst>
              <a:gd name="adj" fmla="val 15009"/>
            </a:avLst>
          </a:prstGeom>
          <a:solidFill>
            <a:srgbClr val="F9F7F7"/>
          </a:solidFill>
          <a:ln/>
        </p:spPr>
        <p:txBody>
          <a:bodyPr/>
          <a:lstStyle/>
          <a:p>
            <a:endParaRPr lang="en-GB"/>
          </a:p>
        </p:txBody>
      </p:sp>
      <p:sp>
        <p:nvSpPr>
          <p:cNvPr id="5" name="Text 3"/>
          <p:cNvSpPr/>
          <p:nvPr/>
        </p:nvSpPr>
        <p:spPr>
          <a:xfrm>
            <a:off x="1190506" y="3266242"/>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504C49"/>
                </a:solidFill>
                <a:latin typeface="Platypi Medium" pitchFamily="34" charset="0"/>
                <a:ea typeface="Platypi Medium" pitchFamily="34" charset="-122"/>
                <a:cs typeface="Platypi Medium" pitchFamily="34" charset="-120"/>
              </a:rPr>
              <a:t>Univariate Analysis</a:t>
            </a:r>
            <a:endParaRPr lang="en-US" sz="1950" dirty="0"/>
          </a:p>
        </p:txBody>
      </p:sp>
      <p:sp>
        <p:nvSpPr>
          <p:cNvPr id="6" name="Text 4"/>
          <p:cNvSpPr/>
          <p:nvPr/>
        </p:nvSpPr>
        <p:spPr>
          <a:xfrm>
            <a:off x="1190506" y="3695462"/>
            <a:ext cx="12646104" cy="317540"/>
          </a:xfrm>
          <a:prstGeom prst="rect">
            <a:avLst/>
          </a:prstGeom>
          <a:noFill/>
          <a:ln/>
        </p:spPr>
        <p:txBody>
          <a:bodyPr wrap="non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Examines the distribution of individual variables, such as sales by category, providing insights into single data points.</a:t>
            </a:r>
            <a:endParaRPr lang="en-US" sz="1550" dirty="0"/>
          </a:p>
        </p:txBody>
      </p:sp>
      <p:sp>
        <p:nvSpPr>
          <p:cNvPr id="7" name="Shape 5"/>
          <p:cNvSpPr/>
          <p:nvPr/>
        </p:nvSpPr>
        <p:spPr>
          <a:xfrm>
            <a:off x="1091446" y="4407456"/>
            <a:ext cx="198358" cy="1190744"/>
          </a:xfrm>
          <a:prstGeom prst="roundRect">
            <a:avLst>
              <a:gd name="adj" fmla="val 15009"/>
            </a:avLst>
          </a:prstGeom>
          <a:solidFill>
            <a:srgbClr val="F9F7F7"/>
          </a:solidFill>
          <a:ln/>
        </p:spPr>
        <p:txBody>
          <a:bodyPr/>
          <a:lstStyle/>
          <a:p>
            <a:endParaRPr lang="en-GB"/>
          </a:p>
        </p:txBody>
      </p:sp>
      <p:sp>
        <p:nvSpPr>
          <p:cNvPr id="8" name="Text 6"/>
          <p:cNvSpPr/>
          <p:nvPr/>
        </p:nvSpPr>
        <p:spPr>
          <a:xfrm>
            <a:off x="1488162" y="4605814"/>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504C49"/>
                </a:solidFill>
                <a:latin typeface="Platypi Medium" pitchFamily="34" charset="0"/>
                <a:ea typeface="Platypi Medium" pitchFamily="34" charset="-122"/>
                <a:cs typeface="Platypi Medium" pitchFamily="34" charset="-120"/>
              </a:rPr>
              <a:t>Bivariate Analysis</a:t>
            </a:r>
            <a:endParaRPr lang="en-US" sz="1950" dirty="0"/>
          </a:p>
        </p:txBody>
      </p:sp>
      <p:sp>
        <p:nvSpPr>
          <p:cNvPr id="9" name="Text 7"/>
          <p:cNvSpPr/>
          <p:nvPr/>
        </p:nvSpPr>
        <p:spPr>
          <a:xfrm>
            <a:off x="1488162" y="5035034"/>
            <a:ext cx="12348448" cy="317540"/>
          </a:xfrm>
          <a:prstGeom prst="rect">
            <a:avLst/>
          </a:prstGeom>
          <a:noFill/>
          <a:ln/>
        </p:spPr>
        <p:txBody>
          <a:bodyPr wrap="non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Explores relationships between two variables, for example, sales versus location, to identify correlations and patterns.</a:t>
            </a:r>
            <a:endParaRPr lang="en-US" sz="1550" dirty="0"/>
          </a:p>
        </p:txBody>
      </p:sp>
      <p:sp>
        <p:nvSpPr>
          <p:cNvPr id="10" name="Shape 8"/>
          <p:cNvSpPr/>
          <p:nvPr/>
        </p:nvSpPr>
        <p:spPr>
          <a:xfrm>
            <a:off x="1389102" y="5747028"/>
            <a:ext cx="198358" cy="1190744"/>
          </a:xfrm>
          <a:prstGeom prst="roundRect">
            <a:avLst>
              <a:gd name="adj" fmla="val 15009"/>
            </a:avLst>
          </a:prstGeom>
          <a:solidFill>
            <a:srgbClr val="F9F7F7"/>
          </a:solidFill>
          <a:ln/>
        </p:spPr>
        <p:txBody>
          <a:bodyPr/>
          <a:lstStyle/>
          <a:p>
            <a:endParaRPr lang="en-GB"/>
          </a:p>
        </p:txBody>
      </p:sp>
      <p:sp>
        <p:nvSpPr>
          <p:cNvPr id="11" name="Text 9"/>
          <p:cNvSpPr/>
          <p:nvPr/>
        </p:nvSpPr>
        <p:spPr>
          <a:xfrm>
            <a:off x="1785818" y="5945386"/>
            <a:ext cx="2588538" cy="310158"/>
          </a:xfrm>
          <a:prstGeom prst="rect">
            <a:avLst/>
          </a:prstGeom>
          <a:noFill/>
          <a:ln/>
        </p:spPr>
        <p:txBody>
          <a:bodyPr wrap="none" lIns="0" tIns="0" rIns="0" bIns="0" rtlCol="0" anchor="t"/>
          <a:lstStyle/>
          <a:p>
            <a:pPr marL="0" indent="0" algn="l">
              <a:lnSpc>
                <a:spcPts val="2400"/>
              </a:lnSpc>
              <a:buNone/>
            </a:pPr>
            <a:r>
              <a:rPr lang="en-US" sz="1950" dirty="0">
                <a:solidFill>
                  <a:srgbClr val="504C49"/>
                </a:solidFill>
                <a:latin typeface="Platypi Medium" pitchFamily="34" charset="0"/>
                <a:ea typeface="Platypi Medium" pitchFamily="34" charset="-122"/>
                <a:cs typeface="Platypi Medium" pitchFamily="34" charset="-120"/>
              </a:rPr>
              <a:t>Multivariate Analysis</a:t>
            </a:r>
            <a:endParaRPr lang="en-US" sz="1950" dirty="0"/>
          </a:p>
        </p:txBody>
      </p:sp>
      <p:sp>
        <p:nvSpPr>
          <p:cNvPr id="12" name="Text 10"/>
          <p:cNvSpPr/>
          <p:nvPr/>
        </p:nvSpPr>
        <p:spPr>
          <a:xfrm>
            <a:off x="1785818" y="6374606"/>
            <a:ext cx="12050792" cy="317540"/>
          </a:xfrm>
          <a:prstGeom prst="rect">
            <a:avLst/>
          </a:prstGeom>
          <a:noFill/>
          <a:ln/>
        </p:spPr>
        <p:txBody>
          <a:bodyPr wrap="non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Investigates interactions among multiple variables, like sales trends over time by category, for a holistic view.</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23862" y="291346"/>
            <a:ext cx="4935855" cy="331113"/>
          </a:xfrm>
          <a:prstGeom prst="rect">
            <a:avLst/>
          </a:prstGeom>
          <a:noFill/>
          <a:ln/>
        </p:spPr>
        <p:txBody>
          <a:bodyPr wrap="none" lIns="0" tIns="0" rIns="0" bIns="0" rtlCol="0" anchor="t"/>
          <a:lstStyle/>
          <a:p>
            <a:pPr marL="0" indent="0" algn="l">
              <a:lnSpc>
                <a:spcPts val="2600"/>
              </a:lnSpc>
              <a:buNone/>
            </a:pPr>
            <a:r>
              <a:rPr lang="en-US" sz="2050" dirty="0">
                <a:solidFill>
                  <a:srgbClr val="201B18"/>
                </a:solidFill>
                <a:latin typeface="Platypi Medium" pitchFamily="34" charset="0"/>
                <a:ea typeface="Platypi Medium" pitchFamily="34" charset="-122"/>
                <a:cs typeface="Platypi Medium" pitchFamily="34" charset="-120"/>
              </a:rPr>
              <a:t>Deployment Challenges and Solutions</a:t>
            </a:r>
            <a:endParaRPr lang="en-US" sz="2050" dirty="0"/>
          </a:p>
        </p:txBody>
      </p:sp>
      <p:sp>
        <p:nvSpPr>
          <p:cNvPr id="3" name="Text 1"/>
          <p:cNvSpPr/>
          <p:nvPr/>
        </p:nvSpPr>
        <p:spPr>
          <a:xfrm>
            <a:off x="423862" y="834390"/>
            <a:ext cx="13782675" cy="169545"/>
          </a:xfrm>
          <a:prstGeom prst="rect">
            <a:avLst/>
          </a:prstGeom>
          <a:noFill/>
          <a:ln/>
        </p:spPr>
        <p:txBody>
          <a:bodyPr wrap="none" lIns="0" tIns="0" rIns="0" bIns="0" rtlCol="0" anchor="t"/>
          <a:lstStyle/>
          <a:p>
            <a:pPr marL="0" indent="0" algn="l">
              <a:lnSpc>
                <a:spcPts val="1300"/>
              </a:lnSpc>
              <a:buNone/>
            </a:pPr>
            <a:r>
              <a:rPr lang="en-US" sz="800" dirty="0">
                <a:solidFill>
                  <a:srgbClr val="504C49"/>
                </a:solidFill>
                <a:latin typeface="Source Serif Pro" pitchFamily="34" charset="0"/>
                <a:ea typeface="Source Serif Pro" pitchFamily="34" charset="-122"/>
                <a:cs typeface="Source Serif Pro" pitchFamily="34" charset="-120"/>
              </a:rPr>
              <a:t>Deploying the interactive Streamlit dashboard presented a unique challenge due to the development environment. We implemented a specific solution to ensure accessibility.</a:t>
            </a:r>
            <a:endParaRPr lang="en-US" sz="800" dirty="0"/>
          </a:p>
        </p:txBody>
      </p:sp>
      <p:sp>
        <p:nvSpPr>
          <p:cNvPr id="4" name="Text 2"/>
          <p:cNvSpPr/>
          <p:nvPr/>
        </p:nvSpPr>
        <p:spPr>
          <a:xfrm>
            <a:off x="423862" y="1229082"/>
            <a:ext cx="2221230" cy="198596"/>
          </a:xfrm>
          <a:prstGeom prst="rect">
            <a:avLst/>
          </a:prstGeom>
          <a:noFill/>
          <a:ln/>
        </p:spPr>
        <p:txBody>
          <a:bodyPr wrap="none" lIns="0" tIns="0" rIns="0" bIns="0" rtlCol="0" anchor="t"/>
          <a:lstStyle/>
          <a:p>
            <a:pPr marL="0" indent="0" algn="l">
              <a:lnSpc>
                <a:spcPts val="1550"/>
              </a:lnSpc>
              <a:buNone/>
            </a:pPr>
            <a:r>
              <a:rPr lang="en-US" sz="1250" dirty="0">
                <a:solidFill>
                  <a:srgbClr val="201B18"/>
                </a:solidFill>
                <a:latin typeface="Platypi Medium" pitchFamily="34" charset="0"/>
                <a:ea typeface="Platypi Medium" pitchFamily="34" charset="-122"/>
                <a:cs typeface="Platypi Medium" pitchFamily="34" charset="-120"/>
              </a:rPr>
              <a:t>The Challenge: Google Colab</a:t>
            </a:r>
            <a:endParaRPr lang="en-US" sz="1250" dirty="0"/>
          </a:p>
        </p:txBody>
      </p:sp>
      <p:sp>
        <p:nvSpPr>
          <p:cNvPr id="5" name="Text 3"/>
          <p:cNvSpPr/>
          <p:nvPr/>
        </p:nvSpPr>
        <p:spPr>
          <a:xfrm>
            <a:off x="423862" y="1533644"/>
            <a:ext cx="6762155" cy="169545"/>
          </a:xfrm>
          <a:prstGeom prst="rect">
            <a:avLst/>
          </a:prstGeom>
          <a:noFill/>
          <a:ln/>
        </p:spPr>
        <p:txBody>
          <a:bodyPr wrap="none" lIns="0" tIns="0" rIns="0" bIns="0" rtlCol="0" anchor="t"/>
          <a:lstStyle/>
          <a:p>
            <a:pPr marL="0" indent="0" algn="l">
              <a:lnSpc>
                <a:spcPts val="1300"/>
              </a:lnSpc>
              <a:buNone/>
            </a:pPr>
            <a:r>
              <a:rPr lang="en-US" sz="1400" dirty="0">
                <a:solidFill>
                  <a:srgbClr val="504C49"/>
                </a:solidFill>
                <a:latin typeface="Source Serif Pro" pitchFamily="34" charset="0"/>
                <a:ea typeface="Source Serif Pro" pitchFamily="34" charset="-122"/>
                <a:cs typeface="Source Serif Pro" pitchFamily="34" charset="-120"/>
              </a:rPr>
              <a:t>Developing in Google Colab meant that local hosting of the Streamlit app was not directly supported, limiting immediate access.</a:t>
            </a:r>
            <a:endParaRPr lang="en-US" sz="1400" dirty="0"/>
          </a:p>
        </p:txBody>
      </p:sp>
      <p:sp>
        <p:nvSpPr>
          <p:cNvPr id="8" name="Text 4"/>
          <p:cNvSpPr/>
          <p:nvPr/>
        </p:nvSpPr>
        <p:spPr>
          <a:xfrm rot="10800000" flipH="1" flipV="1">
            <a:off x="312236" y="1957387"/>
            <a:ext cx="1631066" cy="1094867"/>
          </a:xfrm>
          <a:prstGeom prst="rect">
            <a:avLst/>
          </a:prstGeom>
          <a:noFill/>
          <a:ln/>
        </p:spPr>
        <p:txBody>
          <a:bodyPr wrap="none" lIns="0" tIns="0" rIns="0" bIns="0" rtlCol="0" anchor="t"/>
          <a:lstStyle/>
          <a:p>
            <a:pPr marL="0" indent="0" algn="l">
              <a:lnSpc>
                <a:spcPts val="1550"/>
              </a:lnSpc>
              <a:buNone/>
            </a:pPr>
            <a:r>
              <a:rPr lang="en-US" sz="1250" dirty="0">
                <a:solidFill>
                  <a:srgbClr val="201B18"/>
                </a:solidFill>
                <a:latin typeface="Platypi Medium" pitchFamily="34" charset="0"/>
                <a:ea typeface="Platypi Medium" pitchFamily="34" charset="-122"/>
                <a:cs typeface="Platypi Medium" pitchFamily="34" charset="-120"/>
              </a:rPr>
              <a:t>The Solution: Pyngrok</a:t>
            </a:r>
            <a:endParaRPr lang="en-US" sz="1250" dirty="0"/>
          </a:p>
        </p:txBody>
      </p:sp>
      <p:sp>
        <p:nvSpPr>
          <p:cNvPr id="9" name="Text 5"/>
          <p:cNvSpPr/>
          <p:nvPr/>
        </p:nvSpPr>
        <p:spPr>
          <a:xfrm>
            <a:off x="423862" y="2258844"/>
            <a:ext cx="6762155" cy="397797"/>
          </a:xfrm>
          <a:prstGeom prst="rect">
            <a:avLst/>
          </a:prstGeom>
          <a:noFill/>
          <a:ln/>
        </p:spPr>
        <p:txBody>
          <a:bodyPr wrap="square" lIns="0" tIns="0" rIns="0" bIns="0" rtlCol="0" anchor="t"/>
          <a:lstStyle/>
          <a:p>
            <a:pPr>
              <a:lnSpc>
                <a:spcPts val="1300"/>
              </a:lnSpc>
            </a:pPr>
            <a:r>
              <a:rPr lang="en-US" sz="1400" dirty="0">
                <a:solidFill>
                  <a:srgbClr val="504C49"/>
                </a:solidFill>
                <a:latin typeface="Source Serif Pro" pitchFamily="34" charset="0"/>
                <a:ea typeface="Source Serif Pro" pitchFamily="34" charset="-122"/>
                <a:cs typeface="Source Serif Pro" pitchFamily="34" charset="-120"/>
              </a:rPr>
              <a:t>To overcome this, </a:t>
            </a:r>
            <a:r>
              <a:rPr lang="en-US" sz="1400" dirty="0" err="1">
                <a:solidFill>
                  <a:srgbClr val="504C49"/>
                </a:solidFill>
                <a:latin typeface="Source Serif Pro" pitchFamily="34" charset="0"/>
                <a:ea typeface="Source Serif Pro" pitchFamily="34" charset="-122"/>
                <a:cs typeface="Source Serif Pro" pitchFamily="34" charset="-120"/>
              </a:rPr>
              <a:t>Pyngrok</a:t>
            </a:r>
            <a:r>
              <a:rPr lang="en-US" sz="1400" dirty="0">
                <a:solidFill>
                  <a:srgbClr val="504C49"/>
                </a:solidFill>
                <a:latin typeface="Source Serif Pro" pitchFamily="34" charset="0"/>
                <a:ea typeface="Source Serif Pro" pitchFamily="34" charset="-122"/>
                <a:cs typeface="Source Serif Pro" pitchFamily="34" charset="-120"/>
              </a:rPr>
              <a:t> was utilized to create a temporary public URL. This allowed seamless access to the </a:t>
            </a:r>
            <a:r>
              <a:rPr lang="en-US" sz="1400" dirty="0" err="1">
                <a:solidFill>
                  <a:srgbClr val="504C49"/>
                </a:solidFill>
                <a:latin typeface="Source Serif Pro" pitchFamily="34" charset="0"/>
                <a:ea typeface="Source Serif Pro" pitchFamily="34" charset="-122"/>
                <a:cs typeface="Source Serif Pro" pitchFamily="34" charset="-120"/>
              </a:rPr>
              <a:t>Streamlit</a:t>
            </a:r>
            <a:r>
              <a:rPr lang="en-US" sz="1400" dirty="0">
                <a:solidFill>
                  <a:srgbClr val="504C49"/>
                </a:solidFill>
                <a:latin typeface="Source Serif Pro" pitchFamily="34" charset="0"/>
                <a:ea typeface="Source Serif Pro" pitchFamily="34" charset="-122"/>
                <a:cs typeface="Source Serif Pro" pitchFamily="34" charset="-120"/>
              </a:rPr>
              <a:t> dashboard from any location.</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80905"/>
          </a:xfrm>
          <a:prstGeom prst="rect">
            <a:avLst/>
          </a:prstGeom>
        </p:spPr>
      </p:pic>
      <p:sp>
        <p:nvSpPr>
          <p:cNvPr id="3" name="Text 0"/>
          <p:cNvSpPr/>
          <p:nvPr/>
        </p:nvSpPr>
        <p:spPr>
          <a:xfrm>
            <a:off x="793790" y="3736658"/>
            <a:ext cx="9214247" cy="620078"/>
          </a:xfrm>
          <a:prstGeom prst="rect">
            <a:avLst/>
          </a:prstGeom>
          <a:noFill/>
          <a:ln/>
        </p:spPr>
        <p:txBody>
          <a:bodyPr wrap="none" lIns="0" tIns="0" rIns="0" bIns="0" rtlCol="0" anchor="t"/>
          <a:lstStyle/>
          <a:p>
            <a:pPr marL="0" indent="0" algn="l">
              <a:lnSpc>
                <a:spcPts val="4850"/>
              </a:lnSpc>
              <a:buNone/>
            </a:pPr>
            <a:r>
              <a:rPr lang="en-US" sz="3900" dirty="0">
                <a:solidFill>
                  <a:srgbClr val="201B18"/>
                </a:solidFill>
                <a:latin typeface="Platypi Medium" pitchFamily="34" charset="0"/>
                <a:ea typeface="Platypi Medium" pitchFamily="34" charset="-122"/>
                <a:cs typeface="Platypi Medium" pitchFamily="34" charset="-120"/>
              </a:rPr>
              <a:t>Conclusion and Future Enhancements</a:t>
            </a:r>
            <a:endParaRPr lang="en-US" sz="3900" dirty="0"/>
          </a:p>
        </p:txBody>
      </p:sp>
      <p:sp>
        <p:nvSpPr>
          <p:cNvPr id="4" name="Text 1"/>
          <p:cNvSpPr/>
          <p:nvPr/>
        </p:nvSpPr>
        <p:spPr>
          <a:xfrm>
            <a:off x="793790" y="4654391"/>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This analysis provided a structured approach to understanding retail sales data, from raw transactions to interactive visualizations. The deployed Streamlit dashboard empowers businesses with data-driven insights.</a:t>
            </a:r>
            <a:endParaRPr lang="en-US" sz="1550" dirty="0"/>
          </a:p>
        </p:txBody>
      </p:sp>
      <p:sp>
        <p:nvSpPr>
          <p:cNvPr id="5" name="Shape 2"/>
          <p:cNvSpPr/>
          <p:nvPr/>
        </p:nvSpPr>
        <p:spPr>
          <a:xfrm>
            <a:off x="793790" y="5512713"/>
            <a:ext cx="6422231" cy="1461016"/>
          </a:xfrm>
          <a:prstGeom prst="roundRect">
            <a:avLst>
              <a:gd name="adj" fmla="val 2038"/>
            </a:avLst>
          </a:prstGeom>
          <a:solidFill>
            <a:srgbClr val="F9F7F7"/>
          </a:solidFill>
          <a:ln/>
        </p:spPr>
        <p:txBody>
          <a:bodyPr/>
          <a:lstStyle/>
          <a:p>
            <a:endParaRPr lang="en-GB"/>
          </a:p>
        </p:txBody>
      </p:sp>
      <p:sp>
        <p:nvSpPr>
          <p:cNvPr id="6" name="Text 3"/>
          <p:cNvSpPr/>
          <p:nvPr/>
        </p:nvSpPr>
        <p:spPr>
          <a:xfrm>
            <a:off x="992148" y="5711071"/>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504C49"/>
                </a:solidFill>
                <a:latin typeface="Platypi Medium" pitchFamily="34" charset="0"/>
                <a:ea typeface="Platypi Medium" pitchFamily="34" charset="-122"/>
                <a:cs typeface="Platypi Medium" pitchFamily="34" charset="-120"/>
              </a:rPr>
              <a:t>Key Takeaway</a:t>
            </a:r>
            <a:endParaRPr lang="en-US" sz="1950" dirty="0"/>
          </a:p>
        </p:txBody>
      </p:sp>
      <p:sp>
        <p:nvSpPr>
          <p:cNvPr id="7" name="Text 4"/>
          <p:cNvSpPr/>
          <p:nvPr/>
        </p:nvSpPr>
        <p:spPr>
          <a:xfrm>
            <a:off x="992148" y="6140291"/>
            <a:ext cx="6025515" cy="63507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The project successfully explored, cleaned, preprocessed, and visualized retail sales data, enabling interactive trend analysis.</a:t>
            </a:r>
            <a:endParaRPr lang="en-US" sz="1550" dirty="0"/>
          </a:p>
        </p:txBody>
      </p:sp>
      <p:sp>
        <p:nvSpPr>
          <p:cNvPr id="8" name="Shape 5"/>
          <p:cNvSpPr/>
          <p:nvPr/>
        </p:nvSpPr>
        <p:spPr>
          <a:xfrm>
            <a:off x="7414379" y="5512713"/>
            <a:ext cx="6422231" cy="1461016"/>
          </a:xfrm>
          <a:prstGeom prst="roundRect">
            <a:avLst>
              <a:gd name="adj" fmla="val 2038"/>
            </a:avLst>
          </a:prstGeom>
          <a:solidFill>
            <a:srgbClr val="F9F7F7"/>
          </a:solidFill>
          <a:ln/>
        </p:spPr>
        <p:txBody>
          <a:bodyPr/>
          <a:lstStyle/>
          <a:p>
            <a:endParaRPr lang="en-GB"/>
          </a:p>
        </p:txBody>
      </p:sp>
      <p:sp>
        <p:nvSpPr>
          <p:cNvPr id="9" name="Text 6"/>
          <p:cNvSpPr/>
          <p:nvPr/>
        </p:nvSpPr>
        <p:spPr>
          <a:xfrm>
            <a:off x="7612737" y="5711071"/>
            <a:ext cx="2672596" cy="310158"/>
          </a:xfrm>
          <a:prstGeom prst="rect">
            <a:avLst/>
          </a:prstGeom>
          <a:noFill/>
          <a:ln/>
        </p:spPr>
        <p:txBody>
          <a:bodyPr wrap="none" lIns="0" tIns="0" rIns="0" bIns="0" rtlCol="0" anchor="t"/>
          <a:lstStyle/>
          <a:p>
            <a:pPr marL="0" indent="0" algn="l">
              <a:lnSpc>
                <a:spcPts val="2400"/>
              </a:lnSpc>
              <a:buNone/>
            </a:pPr>
            <a:r>
              <a:rPr lang="en-US" sz="1950" dirty="0">
                <a:solidFill>
                  <a:srgbClr val="504C49"/>
                </a:solidFill>
                <a:latin typeface="Platypi Medium" pitchFamily="34" charset="0"/>
                <a:ea typeface="Platypi Medium" pitchFamily="34" charset="-122"/>
                <a:cs typeface="Platypi Medium" pitchFamily="34" charset="-120"/>
              </a:rPr>
              <a:t>Future Enhancements</a:t>
            </a:r>
            <a:endParaRPr lang="en-US" sz="1950" dirty="0"/>
          </a:p>
        </p:txBody>
      </p:sp>
      <p:sp>
        <p:nvSpPr>
          <p:cNvPr id="10" name="Text 7"/>
          <p:cNvSpPr/>
          <p:nvPr/>
        </p:nvSpPr>
        <p:spPr>
          <a:xfrm>
            <a:off x="7612737" y="6140291"/>
            <a:ext cx="6025515" cy="635079"/>
          </a:xfrm>
          <a:prstGeom prst="rect">
            <a:avLst/>
          </a:prstGeom>
          <a:noFill/>
          <a:ln/>
        </p:spPr>
        <p:txBody>
          <a:bodyPr wrap="square" lIns="0" tIns="0" rIns="0" bIns="0" rtlCol="0" anchor="t"/>
          <a:lstStyle/>
          <a:p>
            <a:pPr marL="0" indent="0" algn="l">
              <a:lnSpc>
                <a:spcPts val="2500"/>
              </a:lnSpc>
              <a:buNone/>
            </a:pPr>
            <a:r>
              <a:rPr lang="en-US" sz="1550" dirty="0">
                <a:solidFill>
                  <a:srgbClr val="504C49"/>
                </a:solidFill>
                <a:latin typeface="Source Serif Pro" pitchFamily="34" charset="0"/>
                <a:ea typeface="Source Serif Pro" pitchFamily="34" charset="-122"/>
                <a:cs typeface="Source Serif Pro" pitchFamily="34" charset="-120"/>
              </a:rPr>
              <a:t>Future work could include predictive modeling for sales forecasting, further enhancing decision-making capabilities.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TotalTime>
  <Words>727</Words>
  <Application>Microsoft Office PowerPoint</Application>
  <PresentationFormat>Custom</PresentationFormat>
  <Paragraphs>66</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Platypi Medium</vt:lpstr>
      <vt:lpstr>Arial</vt:lpstr>
      <vt:lpstr>Source Serif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kareem ayman</dc:creator>
  <cp:lastModifiedBy>Office</cp:lastModifiedBy>
  <cp:revision>2</cp:revision>
  <dcterms:created xsi:type="dcterms:W3CDTF">2025-06-21T06:32:43Z</dcterms:created>
  <dcterms:modified xsi:type="dcterms:W3CDTF">2025-06-21T06:39:08Z</dcterms:modified>
</cp:coreProperties>
</file>